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1"/>
  </p:notesMasterIdLst>
  <p:sldIdLst>
    <p:sldId id="316" r:id="rId5"/>
    <p:sldId id="298" r:id="rId6"/>
    <p:sldId id="319" r:id="rId7"/>
    <p:sldId id="317" r:id="rId8"/>
    <p:sldId id="320" r:id="rId9"/>
    <p:sldId id="318" r:id="rId10"/>
  </p:sldIdLst>
  <p:sldSz cx="9144000" cy="5143500" type="screen16x9"/>
  <p:notesSz cx="6858000" cy="9144000"/>
  <p:embeddedFontLst>
    <p:embeddedFont>
      <p:font typeface="Work Sans" panose="020B0604020202020204" charset="0"/>
      <p:regular r:id="rId12"/>
      <p:bold r:id="rId13"/>
      <p:italic r:id="rId14"/>
      <p:boldItalic r:id="rId15"/>
    </p:embeddedFont>
    <p:embeddedFont>
      <p:font typeface="Work Sans Light" panose="020B060402020202020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Roboto Medium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16-7-2024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19016" y="385360"/>
            <a:ext cx="50058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- 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Implement RL algorithm to train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soft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grippers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to grasp different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objects and transfer to the real world environment.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1" y="-85329"/>
            <a:ext cx="1649624" cy="475653"/>
          </a:xfrm>
        </p:spPr>
        <p:txBody>
          <a:bodyPr/>
          <a:lstStyle/>
          <a:p>
            <a:r>
              <a:rPr lang="en-US" sz="2000" dirty="0" smtClean="0"/>
              <a:t>Project Goal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19016" y="1140737"/>
            <a:ext cx="37174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-  Train a single policy that can generalize to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970177" y="1280162"/>
            <a:ext cx="509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70177" y="1280162"/>
            <a:ext cx="561109" cy="238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13036" y="1103655"/>
            <a:ext cx="22236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d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ifferent types of grippers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31286" y="1417736"/>
            <a:ext cx="19937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d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ifferent object shapes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19016" y="2165974"/>
            <a:ext cx="30108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-  2-stage teacher-student paradigm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409068" y="2339064"/>
            <a:ext cx="56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409068" y="2339064"/>
            <a:ext cx="613695" cy="81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022763" y="2171896"/>
            <a:ext cx="3532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Teacher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policy: privileged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state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information (gripper’s pose, gripper joints (</a:t>
            </a:r>
            <a:r>
              <a:rPr lang="en-US" sz="1200" dirty="0" err="1" smtClean="0">
                <a:solidFill>
                  <a:srgbClr val="05063F"/>
                </a:solidFill>
                <a:latin typeface="Work Sans"/>
              </a:rPr>
              <a:t>dofs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),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object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pose, object id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022763" y="2928572"/>
            <a:ext cx="33028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</a:rPr>
              <a:t>Student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policy: imitate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the teacher using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visual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inputs from the camera</a:t>
            </a:r>
          </a:p>
          <a:p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419016" y="3569607"/>
            <a:ext cx="16903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Position control (DOF</a:t>
            </a:r>
            <a:r>
              <a:rPr lang="en-US" sz="1200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MODE</a:t>
            </a:r>
            <a:r>
              <a:rPr lang="en-US" sz="1200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POS)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235811" y="4072836"/>
            <a:ext cx="18735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Effort control (DOF</a:t>
            </a:r>
            <a:r>
              <a:rPr lang="en-US" sz="1200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MODE</a:t>
            </a:r>
            <a:r>
              <a:rPr lang="en-US" sz="1200" dirty="0" smtClean="0">
                <a:solidFill>
                  <a:srgbClr val="0506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EFFORT)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2526898" y="3667346"/>
            <a:ext cx="20883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Control gripper’s base</a:t>
            </a:r>
            <a:endParaRPr lang="en-US" sz="1200" dirty="0"/>
          </a:p>
        </p:txBody>
      </p:sp>
      <p:cxnSp>
        <p:nvCxnSpPr>
          <p:cNvPr id="40" name="Straight Arrow Connector 39"/>
          <p:cNvCxnSpPr>
            <a:stCxn id="35" idx="3"/>
            <a:endCxn id="39" idx="1"/>
          </p:cNvCxnSpPr>
          <p:nvPr/>
        </p:nvCxnSpPr>
        <p:spPr>
          <a:xfrm>
            <a:off x="2109355" y="3800440"/>
            <a:ext cx="417543" cy="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541B772-86F5-DAA5-E46D-E2BC392FA283}"/>
              </a:ext>
            </a:extLst>
          </p:cNvPr>
          <p:cNvSpPr txBox="1"/>
          <p:nvPr/>
        </p:nvSpPr>
        <p:spPr>
          <a:xfrm>
            <a:off x="2346114" y="4078400"/>
            <a:ext cx="20883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Control the action of opening and closing the fingers</a:t>
            </a:r>
            <a:endParaRPr lang="en-US" sz="1200" dirty="0"/>
          </a:p>
        </p:txBody>
      </p:sp>
      <p:cxnSp>
        <p:nvCxnSpPr>
          <p:cNvPr id="44" name="Straight Arrow Connector 43"/>
          <p:cNvCxnSpPr>
            <a:stCxn id="38" idx="3"/>
          </p:cNvCxnSpPr>
          <p:nvPr/>
        </p:nvCxnSpPr>
        <p:spPr>
          <a:xfrm flipV="1">
            <a:off x="2109355" y="4303668"/>
            <a:ext cx="3013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80511" y="3879296"/>
            <a:ext cx="34368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Learn to use </a:t>
            </a:r>
            <a:r>
              <a:rPr lang="en-US" sz="1200" dirty="0" err="1" smtClean="0">
                <a:solidFill>
                  <a:srgbClr val="05063F"/>
                </a:solidFill>
                <a:latin typeface="Work Sans"/>
              </a:rPr>
              <a:t>wandb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 to plot the results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631179" y="2018666"/>
                <a:ext cx="4219590" cy="13485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Reward shaping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endParaRPr lang="en-US" sz="1200" dirty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minimizing distance between gripper and object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lifting the object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+ Reward for the object to reach the goal height</a:t>
                </a:r>
              </a:p>
              <a:p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+ Reward for </a:t>
                </a:r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minimizing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the </a:t>
                </a:r>
                <a:r>
                  <a:rPr lang="en-US" sz="1100" dirty="0" smtClean="0">
                    <a:solidFill>
                      <a:srgbClr val="05063F"/>
                    </a:solidFill>
                    <a:latin typeface="Work Sans"/>
                  </a:rPr>
                  <a:t>deviation </a:t>
                </a:r>
                <a:r>
                  <a:rPr lang="en-US" sz="1100" dirty="0">
                    <a:solidFill>
                      <a:srgbClr val="05063F"/>
                    </a:solidFill>
                    <a:latin typeface="Work Sans"/>
                  </a:rPr>
                  <a:t>in the gripper's orientation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79" y="2018666"/>
                <a:ext cx="4219590" cy="1348574"/>
              </a:xfrm>
              <a:prstGeom prst="rect">
                <a:avLst/>
              </a:prstGeom>
              <a:blipFill>
                <a:blip r:embed="rId2"/>
                <a:stretch>
                  <a:fillRect l="-145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45429" y="1763665"/>
            <a:ext cx="43546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Learn to modify the rewards for best performance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950" y="3846202"/>
            <a:ext cx="1319647" cy="1269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80" y="3877285"/>
            <a:ext cx="1282299" cy="1233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49" y="3846202"/>
            <a:ext cx="1300054" cy="1250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26" y="3846202"/>
            <a:ext cx="1312224" cy="1262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12970" y="388598"/>
            <a:ext cx="43546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Set up the environment for training task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31179" y="657263"/>
            <a:ext cx="44499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Learn to use tensors to represent high-dimensional data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Learn to use Isaac gym API to implement the task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 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83" y="55469"/>
            <a:ext cx="3310514" cy="173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186" y="1864019"/>
            <a:ext cx="3388411" cy="19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23" y="949386"/>
            <a:ext cx="1225264" cy="2119056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 txBox="1">
            <a:spLocks/>
          </p:cNvSpPr>
          <p:nvPr/>
        </p:nvSpPr>
        <p:spPr>
          <a:xfrm>
            <a:off x="235811" y="-85329"/>
            <a:ext cx="4367362" cy="4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 smtClean="0"/>
              <a:t>Training different types of grippers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28173" y="436787"/>
            <a:ext cx="4829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Create 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a set of different robot grippers based on a given 3-fingered gripper </a:t>
            </a:r>
            <a:r>
              <a:rPr lang="en-US" dirty="0" err="1">
                <a:solidFill>
                  <a:srgbClr val="05063F"/>
                </a:solidFill>
                <a:latin typeface="Work Sans"/>
              </a:rPr>
              <a:t>urdf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 file in Isaac Gym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BCCA1-5037-B937-BB48-335424A5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530" y="-11428"/>
            <a:ext cx="923412" cy="938177"/>
          </a:xfrm>
          <a:prstGeom prst="rect">
            <a:avLst/>
          </a:prstGeom>
        </p:spPr>
      </p:pic>
      <p:pic>
        <p:nvPicPr>
          <p:cNvPr id="6" name="Picture 5" descr="A grey blocks on a checkered surface&#10;&#10;Description automatically generated">
            <a:extLst>
              <a:ext uri="{FF2B5EF4-FFF2-40B4-BE49-F238E27FC236}">
                <a16:creationId xmlns:a16="http://schemas.microsoft.com/office/drawing/2014/main" id="{0E8178F6-C1EE-DB1D-90B2-01B13E8B9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327" y="-22386"/>
            <a:ext cx="893972" cy="904025"/>
          </a:xfrm>
          <a:prstGeom prst="rect">
            <a:avLst/>
          </a:prstGeom>
        </p:spPr>
      </p:pic>
      <p:pic>
        <p:nvPicPr>
          <p:cNvPr id="7" name="Picture 6" descr="A group of metal objects on a checkered floor&#10;&#10;Description automatically generated">
            <a:extLst>
              <a:ext uri="{FF2B5EF4-FFF2-40B4-BE49-F238E27FC236}">
                <a16:creationId xmlns:a16="http://schemas.microsoft.com/office/drawing/2014/main" id="{488E35C0-6E1F-90D3-D935-E4818B0B2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53" y="-11428"/>
            <a:ext cx="992449" cy="869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A104F-6CF3-1286-A900-B40E9F7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995" y="9545"/>
            <a:ext cx="997433" cy="872094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E4FFAF7-9622-A6F7-7A49-7DBE5B22E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530" y="1210813"/>
            <a:ext cx="281383" cy="1128874"/>
          </a:xfrm>
          <a:prstGeom prst="rect">
            <a:avLst/>
          </a:prstGeom>
        </p:spPr>
      </p:pic>
      <p:pic>
        <p:nvPicPr>
          <p:cNvPr id="10" name="Picture 9" descr="A close up of a metal object&#10;&#10;Description automatically generated">
            <a:extLst>
              <a:ext uri="{FF2B5EF4-FFF2-40B4-BE49-F238E27FC236}">
                <a16:creationId xmlns:a16="http://schemas.microsoft.com/office/drawing/2014/main" id="{647F5C93-A702-CD44-FF62-7E68D6D6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826" y="1048313"/>
            <a:ext cx="355721" cy="145387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8479913" y="1775250"/>
            <a:ext cx="2279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2704539" y="1397119"/>
                <a:ext cx="2999515" cy="47923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relative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r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elative orientation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39" y="1397119"/>
                <a:ext cx="2999515" cy="479234"/>
              </a:xfrm>
              <a:prstGeom prst="rect">
                <a:avLst/>
              </a:prstGeom>
              <a:blipFill>
                <a:blip r:embed="rId9"/>
                <a:stretch>
                  <a:fillRect l="-20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V="1">
            <a:off x="2417719" y="1582603"/>
            <a:ext cx="332162" cy="7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417719" y="1655765"/>
            <a:ext cx="332162" cy="11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261772" y="1306670"/>
                <a:ext cx="2226714" cy="7022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Hardware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defined by relative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of consecutive joints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2" y="1306670"/>
                <a:ext cx="2226714" cy="702244"/>
              </a:xfrm>
              <a:prstGeom prst="rect">
                <a:avLst/>
              </a:prstGeom>
              <a:blipFill>
                <a:blip r:embed="rId10"/>
                <a:stretch>
                  <a:fillRect l="-27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1276506" y="1892560"/>
                <a:ext cx="2999515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06" y="1892560"/>
                <a:ext cx="299951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" y="2785832"/>
            <a:ext cx="3287177" cy="1890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08" y="2785831"/>
            <a:ext cx="3313419" cy="1890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37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anka_soft_gripper-2024-06-27_11.51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602" y="1594765"/>
            <a:ext cx="5680453" cy="332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4766" y="761125"/>
            <a:ext cx="74542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Operational Space Control for robot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arm (OSC):</a:t>
            </a:r>
          </a:p>
          <a:p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+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perform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tasks in Cartesian space  (end-effector's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pose) instead of joint space (joint angles)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+ actions: desired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end-effector pose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joint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torques  </a:t>
            </a:r>
            <a:r>
              <a:rPr lang="en-US" sz="1200" dirty="0" err="1" smtClean="0">
                <a:solidFill>
                  <a:srgbClr val="05063F"/>
                </a:solidFill>
                <a:latin typeface="+mj-lt"/>
                <a:sym typeface="Wingdings" panose="05000000000000000000" pitchFamily="2" charset="2"/>
              </a:rPr>
              <a:t>gym.set_dof_actuation_force_tensor</a:t>
            </a:r>
            <a:endParaRPr lang="en-US" sz="1200" dirty="0" smtClean="0">
              <a:solidFill>
                <a:srgbClr val="05063F"/>
              </a:solidFill>
              <a:latin typeface="+mj-l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66" y="285472"/>
            <a:ext cx="5102025" cy="475653"/>
          </a:xfrm>
        </p:spPr>
        <p:txBody>
          <a:bodyPr/>
          <a:lstStyle/>
          <a:p>
            <a:r>
              <a:rPr lang="en-US" sz="2000" dirty="0" err="1" smtClean="0"/>
              <a:t>Franka</a:t>
            </a:r>
            <a:r>
              <a:rPr lang="en-US" sz="2000" dirty="0" smtClean="0"/>
              <a:t> Panda with soft gripper simulation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4766" y="1883109"/>
            <a:ext cx="20088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Extract joint positions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and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velocities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calculate mass matrix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compute </a:t>
            </a:r>
            <a:r>
              <a:rPr lang="en-US" sz="1200" dirty="0" err="1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eef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inertia matrix from </a:t>
            </a:r>
            <a:r>
              <a:rPr lang="en-US" sz="1200" dirty="0" err="1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jacobian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tensor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transform Cartesian action to joint torques by PD-control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231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ipper_dexenv-2024-07-09_09.44.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7113" y="1894930"/>
            <a:ext cx="5013205" cy="2932968"/>
          </a:xfrm>
          <a:prstGeom prst="rect">
            <a:avLst/>
          </a:prstGeom>
        </p:spPr>
      </p:pic>
      <p:pic>
        <p:nvPicPr>
          <p:cNvPr id="4" name="3f-big_ob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98762" y="1891633"/>
            <a:ext cx="5008417" cy="2930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216663" y="4821631"/>
            <a:ext cx="18694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 err="1" smtClean="0">
                <a:solidFill>
                  <a:srgbClr val="05063F"/>
                </a:solidFill>
                <a:latin typeface="Work Sans"/>
              </a:rPr>
              <a:t>IsaacGymEnvs</a:t>
            </a:r>
            <a:r>
              <a:rPr lang="en-US" sz="1200" i="1" dirty="0" smtClean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200" i="1" dirty="0" err="1" smtClean="0">
                <a:solidFill>
                  <a:srgbClr val="05063F"/>
                </a:solidFill>
                <a:latin typeface="Work Sans"/>
              </a:rPr>
              <a:t>config</a:t>
            </a:r>
            <a:endParaRPr lang="en-US" sz="1200" i="1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206162" y="4852805"/>
            <a:ext cx="18779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 err="1" smtClean="0">
                <a:solidFill>
                  <a:srgbClr val="05063F"/>
                </a:solidFill>
                <a:latin typeface="Work Sans"/>
              </a:rPr>
              <a:t>Taochenshh</a:t>
            </a:r>
            <a:r>
              <a:rPr lang="en-US" sz="1200" i="1" dirty="0" smtClean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200" i="1" dirty="0" err="1" smtClean="0">
                <a:solidFill>
                  <a:srgbClr val="05063F"/>
                </a:solidFill>
                <a:latin typeface="Work Sans"/>
              </a:rPr>
              <a:t>config</a:t>
            </a:r>
            <a:endParaRPr lang="en-US" sz="1200" i="1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78425" y="461937"/>
            <a:ext cx="41390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Set up environment for training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using the learning algorithms built in </a:t>
            </a:r>
            <a:r>
              <a:rPr lang="en-US" sz="1200" dirty="0" err="1" smtClean="0">
                <a:solidFill>
                  <a:srgbClr val="05063F"/>
                </a:solidFill>
                <a:latin typeface="Work Sans"/>
              </a:rPr>
              <a:t>taochenshh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9222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6783</TotalTime>
  <Words>302</Words>
  <Application>Microsoft Office PowerPoint</Application>
  <PresentationFormat>On-screen Show (16:9)</PresentationFormat>
  <Paragraphs>43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Proxima Nova Semibold</vt:lpstr>
      <vt:lpstr>Work Sans</vt:lpstr>
      <vt:lpstr>Bebas Neue</vt:lpstr>
      <vt:lpstr>Work Sans Light</vt:lpstr>
      <vt:lpstr>Wingdings</vt:lpstr>
      <vt:lpstr>Symbol</vt:lpstr>
      <vt:lpstr>Calibri</vt:lpstr>
      <vt:lpstr>Cambria Math</vt:lpstr>
      <vt:lpstr>Arial</vt:lpstr>
      <vt:lpstr>Roboto Medium</vt:lpstr>
      <vt:lpstr>Roboto</vt:lpstr>
      <vt:lpstr>PT Sans</vt:lpstr>
      <vt:lpstr>Proxima Nova</vt:lpstr>
      <vt:lpstr>Artificial Intelligence in Finance Business Meeting by Slidesgo</vt:lpstr>
      <vt:lpstr>Slidesgo Final Pages</vt:lpstr>
      <vt:lpstr>PowerPoint Presentation</vt:lpstr>
      <vt:lpstr>Project Goal</vt:lpstr>
      <vt:lpstr>PowerPoint Presentation</vt:lpstr>
      <vt:lpstr>PowerPoint Presentation</vt:lpstr>
      <vt:lpstr>Franka Panda with soft gripper simulation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696</cp:revision>
  <dcterms:modified xsi:type="dcterms:W3CDTF">2024-07-16T03:01:54Z</dcterms:modified>
</cp:coreProperties>
</file>